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8" autoAdjust="0"/>
    <p:restoredTop sz="94674"/>
  </p:normalViewPr>
  <p:slideViewPr>
    <p:cSldViewPr snapToGrid="0">
      <p:cViewPr>
        <p:scale>
          <a:sx n="95" d="100"/>
          <a:sy n="95" d="100"/>
        </p:scale>
        <p:origin x="-344" y="-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6/11/17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6/11/17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replace this picture, just select and delete it. Then use the Insert Picture icon to replace it with one of your own!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8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 userDrawn="1"/>
        </p:nvSpPr>
        <p:spPr bwMode="white">
          <a:xfrm>
            <a:off x="8429022" y="0"/>
            <a:ext cx="3749039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284881">
              <a:alpha val="8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28488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1449" y="6489299"/>
            <a:ext cx="1480705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5000" y="6489299"/>
            <a:ext cx="1371600" cy="274320"/>
          </a:xfrm>
          <a:prstGeom prst="rect">
            <a:avLst/>
          </a:prstGeom>
        </p:spPr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284881">
              <a:alpha val="80000"/>
            </a:srgb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28488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69318"/>
            <a:ext cx="12192000" cy="168516"/>
          </a:xfrm>
          <a:prstGeom prst="rect">
            <a:avLst/>
          </a:prstGeom>
          <a:solidFill>
            <a:srgbClr val="284881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374999"/>
            <a:ext cx="12192000" cy="4830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rgbClr val="284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8488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371599"/>
            <a:ext cx="12192000" cy="85725"/>
          </a:xfrm>
          <a:prstGeom prst="rect">
            <a:avLst/>
          </a:prstGeom>
          <a:solidFill>
            <a:srgbClr val="28488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1662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1295400" y="282673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kern="1200" dirty="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Community Interest vs. Special Interest</a:t>
            </a:r>
            <a:r>
              <a:rPr lang="en-US" sz="1600" dirty="0" smtClean="0">
                <a:effectLst/>
              </a:rPr>
              <a:t> </a:t>
            </a:r>
            <a:endParaRPr lang="en-US" sz="1600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7699" y="65781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357" y="1873584"/>
            <a:ext cx="5120640" cy="725237"/>
          </a:xfrm>
        </p:spPr>
        <p:txBody>
          <a:bodyPr/>
          <a:lstStyle/>
          <a:p>
            <a:r>
              <a:rPr lang="en-US" dirty="0">
                <a:solidFill>
                  <a:srgbClr val="284881"/>
                </a:solidFill>
              </a:rPr>
              <a:t>Ove</a:t>
            </a:r>
            <a:r>
              <a:rPr lang="en-US" spc="300" dirty="0">
                <a:solidFill>
                  <a:srgbClr val="284881"/>
                </a:solidFill>
              </a:rPr>
              <a:t>rv</a:t>
            </a:r>
            <a:r>
              <a:rPr lang="en-US" dirty="0">
                <a:solidFill>
                  <a:srgbClr val="284881"/>
                </a:solidFill>
              </a:rPr>
              <a:t>iew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357" y="2827421"/>
            <a:ext cx="5120640" cy="3344779"/>
          </a:xfrm>
        </p:spPr>
        <p:txBody>
          <a:bodyPr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000" dirty="0"/>
              <a:t>Introduce Speakers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/>
              <a:t>Proposition L: NOT Relevant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/>
              <a:t>Why This Measure is </a:t>
            </a:r>
            <a:r>
              <a:rPr lang="en-US" sz="2000" dirty="0" smtClean="0"/>
              <a:t>Needed NOW</a:t>
            </a:r>
            <a:endParaRPr lang="en-US" sz="2000" dirty="0"/>
          </a:p>
          <a:p>
            <a:pPr marL="342900" lvl="0" indent="-342900">
              <a:buFont typeface="Arial" charset="0"/>
              <a:buChar char="•"/>
            </a:pPr>
            <a:r>
              <a:rPr lang="en-US" sz="2000" dirty="0"/>
              <a:t>What </a:t>
            </a:r>
            <a:r>
              <a:rPr lang="en-US" sz="2000" i="1" dirty="0"/>
              <a:t>Your</a:t>
            </a:r>
            <a:r>
              <a:rPr lang="en-US" sz="2000" dirty="0"/>
              <a:t> Community is Saying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dirty="0"/>
              <a:t>Community Interest vs. Special Interest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23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7" y="1835518"/>
            <a:ext cx="5061923" cy="26490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2211" y="4638842"/>
            <a:ext cx="5039894" cy="828633"/>
          </a:xfrm>
          <a:prstGeom prst="rect">
            <a:avLst/>
          </a:prstGeom>
          <a:solidFill>
            <a:srgbClr val="28488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SURVEY: How important are city street repairs and improvements to you?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5194" y="5638164"/>
            <a:ext cx="4572000" cy="4048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C00000"/>
                </a:solidFill>
              </a:rPr>
              <a:t>Extremely or Very Important </a:t>
            </a:r>
            <a:r>
              <a:rPr lang="en-US" sz="2000" b="1" dirty="0" smtClean="0">
                <a:solidFill>
                  <a:srgbClr val="C00000"/>
                </a:solidFill>
              </a:rPr>
              <a:t>= 86.5%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1218" y="1831474"/>
            <a:ext cx="4572000" cy="4231964"/>
          </a:xfrm>
        </p:spPr>
        <p:txBody>
          <a:bodyPr anchor="t" anchorCtr="0">
            <a:noAutofit/>
          </a:bodyPr>
          <a:lstStyle/>
          <a:p>
            <a:pPr lvl="0" algn="ctr"/>
            <a:r>
              <a:rPr lang="en-US" sz="2400" b="1" u="sng" dirty="0" smtClean="0">
                <a:solidFill>
                  <a:srgbClr val="284881"/>
                </a:solidFill>
              </a:rPr>
              <a:t>Jobs, Streets, People Plan</a:t>
            </a:r>
            <a:endParaRPr lang="x-none" altLang="x-none" sz="2400" dirty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endParaRPr lang="en-US" b="0" dirty="0" smtClean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b="0" dirty="0" smtClean="0">
                <a:solidFill>
                  <a:srgbClr val="284881"/>
                </a:solidFill>
              </a:rPr>
              <a:t>FIRST </a:t>
            </a:r>
            <a:r>
              <a:rPr lang="en-US" b="0" dirty="0">
                <a:solidFill>
                  <a:srgbClr val="284881"/>
                </a:solidFill>
              </a:rPr>
              <a:t>dedicated source of street repair </a:t>
            </a:r>
            <a:r>
              <a:rPr lang="en-US" b="0" dirty="0" smtClean="0">
                <a:solidFill>
                  <a:srgbClr val="284881"/>
                </a:solidFill>
              </a:rPr>
              <a:t>funds.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b="0" dirty="0" smtClean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b="0" dirty="0" smtClean="0">
                <a:solidFill>
                  <a:srgbClr val="284881"/>
                </a:solidFill>
              </a:rPr>
              <a:t>Grows </a:t>
            </a:r>
            <a:r>
              <a:rPr lang="en-US" b="0" dirty="0">
                <a:solidFill>
                  <a:srgbClr val="284881"/>
                </a:solidFill>
              </a:rPr>
              <a:t>EACH YEAR</a:t>
            </a:r>
            <a:r>
              <a:rPr lang="en-US" b="0" dirty="0" smtClean="0">
                <a:solidFill>
                  <a:srgbClr val="284881"/>
                </a:solidFill>
              </a:rPr>
              <a:t>.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endParaRPr lang="en-US" b="0" u="sng" dirty="0" smtClean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u="sng" dirty="0" smtClean="0">
                <a:solidFill>
                  <a:srgbClr val="284881"/>
                </a:solidFill>
              </a:rPr>
              <a:t>$10 MILLION </a:t>
            </a:r>
            <a:r>
              <a:rPr lang="en-US" b="0" u="sng" dirty="0">
                <a:solidFill>
                  <a:srgbClr val="284881"/>
                </a:solidFill>
              </a:rPr>
              <a:t>in Year 1 </a:t>
            </a:r>
            <a:r>
              <a:rPr lang="en-US" b="0" u="sng" dirty="0" smtClean="0">
                <a:solidFill>
                  <a:srgbClr val="284881"/>
                </a:solidFill>
              </a:rPr>
              <a:t>or </a:t>
            </a:r>
            <a:r>
              <a:rPr lang="en-US" u="sng" dirty="0">
                <a:solidFill>
                  <a:srgbClr val="284881"/>
                </a:solidFill>
              </a:rPr>
              <a:t>$</a:t>
            </a:r>
            <a:r>
              <a:rPr lang="en-US" u="sng" dirty="0" smtClean="0">
                <a:solidFill>
                  <a:srgbClr val="284881"/>
                </a:solidFill>
              </a:rPr>
              <a:t>150 MILLION</a:t>
            </a:r>
            <a:r>
              <a:rPr lang="en-US" b="0" u="sng" dirty="0" smtClean="0">
                <a:solidFill>
                  <a:srgbClr val="284881"/>
                </a:solidFill>
              </a:rPr>
              <a:t> </a:t>
            </a:r>
            <a:r>
              <a:rPr lang="en-US" b="0" u="sng" dirty="0">
                <a:solidFill>
                  <a:srgbClr val="284881"/>
                </a:solidFill>
              </a:rPr>
              <a:t>in bonded revenues. </a:t>
            </a:r>
            <a:endParaRPr lang="en-US" b="0" u="sng" dirty="0" smtClean="0">
              <a:solidFill>
                <a:srgbClr val="284881"/>
              </a:solidFill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b="0" u="sng" dirty="0" smtClean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u="sng" dirty="0" smtClean="0">
                <a:solidFill>
                  <a:srgbClr val="284881"/>
                </a:solidFill>
              </a:rPr>
              <a:t>$1 BILLION </a:t>
            </a:r>
            <a:r>
              <a:rPr lang="en-US" b="0" u="sng" dirty="0">
                <a:solidFill>
                  <a:srgbClr val="284881"/>
                </a:solidFill>
              </a:rPr>
              <a:t>over 40 years.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2800" dirty="0"/>
              <a:t>Citywide Street Repairs: #1 Public Concern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13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5053" y="4652211"/>
            <a:ext cx="5225715" cy="974642"/>
          </a:xfrm>
          <a:prstGeom prst="rect">
            <a:avLst/>
          </a:prstGeom>
          <a:solidFill>
            <a:srgbClr val="28488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981" y="4698995"/>
            <a:ext cx="4798717" cy="85039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SURVEY: How </a:t>
            </a:r>
            <a:r>
              <a:rPr lang="en-US" sz="2000" dirty="0">
                <a:solidFill>
                  <a:schemeClr val="bg1"/>
                </a:solidFill>
              </a:rPr>
              <a:t>important is the issue </a:t>
            </a:r>
            <a:r>
              <a:rPr lang="en-US" sz="2000" dirty="0" smtClean="0">
                <a:solidFill>
                  <a:schemeClr val="bg1"/>
                </a:solidFill>
              </a:rPr>
              <a:t>of homelessness </a:t>
            </a:r>
            <a:r>
              <a:rPr lang="en-US" sz="2000" dirty="0">
                <a:solidFill>
                  <a:schemeClr val="bg1"/>
                </a:solidFill>
              </a:rPr>
              <a:t>in San Diego?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981" y="5716368"/>
            <a:ext cx="4572000" cy="4048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C00000"/>
                </a:solidFill>
              </a:rPr>
              <a:t>Extremely or Very Important </a:t>
            </a:r>
            <a:r>
              <a:rPr lang="en-US" sz="2000" b="1" dirty="0" smtClean="0">
                <a:solidFill>
                  <a:srgbClr val="C00000"/>
                </a:solidFill>
              </a:rPr>
              <a:t>= 80.5%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79653" y="1598644"/>
            <a:ext cx="4543926" cy="4684514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2000" b="1" u="sng" dirty="0">
                <a:solidFill>
                  <a:srgbClr val="284881"/>
                </a:solidFill>
              </a:rPr>
              <a:t>Jobs, Streets, People </a:t>
            </a:r>
            <a:r>
              <a:rPr lang="en-US" sz="2000" b="1" u="sng" dirty="0" smtClean="0">
                <a:solidFill>
                  <a:srgbClr val="284881"/>
                </a:solidFill>
              </a:rPr>
              <a:t>Plan</a:t>
            </a:r>
            <a:endParaRPr lang="en-US" sz="2000" dirty="0" smtClean="0">
              <a:solidFill>
                <a:srgbClr val="284881"/>
              </a:solidFill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n-US" sz="1800" dirty="0" smtClean="0">
                <a:solidFill>
                  <a:srgbClr val="284881"/>
                </a:solidFill>
              </a:rPr>
              <a:t>Record </a:t>
            </a:r>
            <a:r>
              <a:rPr lang="en-US" sz="1800" dirty="0">
                <a:solidFill>
                  <a:srgbClr val="284881"/>
                </a:solidFill>
              </a:rPr>
              <a:t>high </a:t>
            </a:r>
            <a:r>
              <a:rPr lang="en-US" sz="1800" dirty="0" smtClean="0">
                <a:solidFill>
                  <a:srgbClr val="284881"/>
                </a:solidFill>
              </a:rPr>
              <a:t>countywide </a:t>
            </a:r>
            <a:r>
              <a:rPr lang="en-US" sz="1800" dirty="0">
                <a:solidFill>
                  <a:srgbClr val="284881"/>
                </a:solidFill>
              </a:rPr>
              <a:t>c</a:t>
            </a:r>
            <a:r>
              <a:rPr lang="en-US" sz="1800" dirty="0" smtClean="0">
                <a:solidFill>
                  <a:srgbClr val="284881"/>
                </a:solidFill>
              </a:rPr>
              <a:t>ount</a:t>
            </a:r>
            <a:r>
              <a:rPr lang="en-US" sz="1800" dirty="0">
                <a:solidFill>
                  <a:srgbClr val="284881"/>
                </a:solidFill>
              </a:rPr>
              <a:t>: 9,100 </a:t>
            </a:r>
            <a:r>
              <a:rPr lang="en-US" sz="1800" dirty="0" smtClean="0">
                <a:solidFill>
                  <a:srgbClr val="284881"/>
                </a:solidFill>
              </a:rPr>
              <a:t>homeless people.</a:t>
            </a:r>
            <a:endParaRPr lang="en-US" sz="1800" dirty="0">
              <a:solidFill>
                <a:srgbClr val="284881"/>
              </a:solidFill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n-US" sz="1800" dirty="0">
                <a:solidFill>
                  <a:srgbClr val="284881"/>
                </a:solidFill>
              </a:rPr>
              <a:t>5,000 homeless </a:t>
            </a:r>
            <a:r>
              <a:rPr lang="en-US" sz="1800" dirty="0" smtClean="0">
                <a:solidFill>
                  <a:srgbClr val="284881"/>
                </a:solidFill>
              </a:rPr>
              <a:t>in </a:t>
            </a:r>
            <a:r>
              <a:rPr lang="en-US" sz="1800" dirty="0">
                <a:solidFill>
                  <a:srgbClr val="284881"/>
                </a:solidFill>
              </a:rPr>
              <a:t>city of San </a:t>
            </a:r>
            <a:r>
              <a:rPr lang="en-US" sz="1800" dirty="0" smtClean="0">
                <a:solidFill>
                  <a:srgbClr val="284881"/>
                </a:solidFill>
              </a:rPr>
              <a:t>Diego.</a:t>
            </a:r>
            <a:endParaRPr lang="en-US" sz="1800" dirty="0">
              <a:solidFill>
                <a:srgbClr val="284881"/>
              </a:solidFill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n-US" sz="1800" dirty="0">
                <a:solidFill>
                  <a:srgbClr val="284881"/>
                </a:solidFill>
              </a:rPr>
              <a:t>One Year INCREASE </a:t>
            </a:r>
            <a:r>
              <a:rPr lang="en-US" sz="1800" dirty="0" smtClean="0">
                <a:solidFill>
                  <a:srgbClr val="284881"/>
                </a:solidFill>
              </a:rPr>
              <a:t>of people living on city streets: </a:t>
            </a:r>
            <a:r>
              <a:rPr lang="en-US" sz="1800" dirty="0">
                <a:solidFill>
                  <a:srgbClr val="284881"/>
                </a:solidFill>
              </a:rPr>
              <a:t>18</a:t>
            </a:r>
            <a:r>
              <a:rPr lang="en-US" sz="1800" dirty="0" smtClean="0">
                <a:solidFill>
                  <a:srgbClr val="284881"/>
                </a:solidFill>
              </a:rPr>
              <a:t>%.</a:t>
            </a:r>
            <a:endParaRPr lang="en-US" sz="1800" dirty="0">
              <a:solidFill>
                <a:srgbClr val="284881"/>
              </a:solidFill>
            </a:endParaRPr>
          </a:p>
          <a:p>
            <a:pPr marL="342900" lvl="0" indent="-342900">
              <a:buFont typeface="Wingdings" charset="2"/>
              <a:buChar char="ü"/>
            </a:pPr>
            <a:r>
              <a:rPr lang="en-US" sz="1800" dirty="0">
                <a:solidFill>
                  <a:srgbClr val="284881"/>
                </a:solidFill>
              </a:rPr>
              <a:t>FIRST dedicated </a:t>
            </a:r>
            <a:r>
              <a:rPr lang="en-US" sz="1800" dirty="0" smtClean="0">
                <a:solidFill>
                  <a:srgbClr val="284881"/>
                </a:solidFill>
              </a:rPr>
              <a:t>funding source to </a:t>
            </a:r>
            <a:r>
              <a:rPr lang="en-US" sz="1800" dirty="0">
                <a:solidFill>
                  <a:srgbClr val="284881"/>
                </a:solidFill>
              </a:rPr>
              <a:t>reduce </a:t>
            </a:r>
            <a:r>
              <a:rPr lang="en-US" sz="1800" dirty="0" smtClean="0">
                <a:solidFill>
                  <a:srgbClr val="284881"/>
                </a:solidFill>
              </a:rPr>
              <a:t>homelessness.</a:t>
            </a:r>
            <a:r>
              <a:rPr lang="en-US" sz="1800" dirty="0">
                <a:solidFill>
                  <a:srgbClr val="284881"/>
                </a:solidFill>
              </a:rPr>
              <a:t> </a:t>
            </a:r>
            <a:r>
              <a:rPr lang="en-US" sz="1800" dirty="0" smtClean="0">
                <a:solidFill>
                  <a:srgbClr val="284881"/>
                </a:solidFill>
              </a:rPr>
              <a:t>Grows </a:t>
            </a:r>
            <a:r>
              <a:rPr lang="en-US" sz="1800" dirty="0">
                <a:solidFill>
                  <a:srgbClr val="284881"/>
                </a:solidFill>
              </a:rPr>
              <a:t>EACH YEAR.</a:t>
            </a:r>
          </a:p>
          <a:p>
            <a:pPr marL="342900" lvl="0" indent="-342900">
              <a:buFont typeface="Wingdings" charset="2"/>
              <a:buChar char="ü"/>
            </a:pPr>
            <a:r>
              <a:rPr lang="en-US" sz="1800" b="1" u="sng" dirty="0">
                <a:solidFill>
                  <a:srgbClr val="284881"/>
                </a:solidFill>
              </a:rPr>
              <a:t>$</a:t>
            </a:r>
            <a:r>
              <a:rPr lang="en-US" sz="1800" b="1" u="sng" dirty="0" smtClean="0">
                <a:solidFill>
                  <a:srgbClr val="284881"/>
                </a:solidFill>
              </a:rPr>
              <a:t>10 MILLION </a:t>
            </a:r>
            <a:r>
              <a:rPr lang="en-US" sz="1800" u="sng" dirty="0">
                <a:solidFill>
                  <a:srgbClr val="284881"/>
                </a:solidFill>
              </a:rPr>
              <a:t>in </a:t>
            </a:r>
            <a:r>
              <a:rPr lang="en-US" sz="1800" u="sng" dirty="0" smtClean="0">
                <a:solidFill>
                  <a:srgbClr val="284881"/>
                </a:solidFill>
              </a:rPr>
              <a:t>Year 1</a:t>
            </a:r>
            <a:r>
              <a:rPr lang="en-US" sz="1800" u="sng" dirty="0">
                <a:solidFill>
                  <a:srgbClr val="284881"/>
                </a:solidFill>
              </a:rPr>
              <a:t> </a:t>
            </a:r>
            <a:r>
              <a:rPr lang="en-US" sz="1800" u="sng" dirty="0" smtClean="0">
                <a:solidFill>
                  <a:srgbClr val="284881"/>
                </a:solidFill>
              </a:rPr>
              <a:t>or </a:t>
            </a:r>
            <a:r>
              <a:rPr lang="en-US" sz="1800" b="1" u="sng" dirty="0" smtClean="0">
                <a:solidFill>
                  <a:srgbClr val="284881"/>
                </a:solidFill>
              </a:rPr>
              <a:t>$140 MILLION </a:t>
            </a:r>
            <a:r>
              <a:rPr lang="en-US" sz="1800" u="sng" dirty="0">
                <a:solidFill>
                  <a:srgbClr val="284881"/>
                </a:solidFill>
              </a:rPr>
              <a:t>in bonded </a:t>
            </a:r>
            <a:r>
              <a:rPr lang="en-US" sz="1800" u="sng" dirty="0" smtClean="0">
                <a:solidFill>
                  <a:srgbClr val="284881"/>
                </a:solidFill>
              </a:rPr>
              <a:t>revenues. </a:t>
            </a:r>
          </a:p>
          <a:p>
            <a:pPr marL="342900" lvl="0" indent="-342900">
              <a:buFont typeface="Wingdings" charset="2"/>
              <a:buChar char="ü"/>
            </a:pPr>
            <a:r>
              <a:rPr lang="en-US" sz="1800" b="1" u="sng" dirty="0" smtClean="0">
                <a:solidFill>
                  <a:srgbClr val="284881"/>
                </a:solidFill>
              </a:rPr>
              <a:t>$1 BILLION </a:t>
            </a:r>
            <a:r>
              <a:rPr lang="en-US" sz="1800" u="sng" dirty="0" smtClean="0">
                <a:solidFill>
                  <a:srgbClr val="284881"/>
                </a:solidFill>
              </a:rPr>
              <a:t>over 40 years.</a:t>
            </a:r>
            <a:endParaRPr lang="en-US" sz="1800" u="sng" dirty="0">
              <a:solidFill>
                <a:srgbClr val="284881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2800" dirty="0"/>
              <a:t>Homelessness: #2 Public Concern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1" y="1751263"/>
            <a:ext cx="5230099" cy="273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926" y="1813961"/>
            <a:ext cx="9601200" cy="4343400"/>
          </a:xfrm>
        </p:spPr>
        <p:txBody>
          <a:bodyPr>
            <a:normAutofit/>
          </a:bodyPr>
          <a:lstStyle/>
          <a:p>
            <a:pPr lvl="0"/>
            <a:r>
              <a:rPr lang="en-US" sz="2200" dirty="0">
                <a:solidFill>
                  <a:srgbClr val="284881"/>
                </a:solidFill>
              </a:rPr>
              <a:t>Flawed </a:t>
            </a:r>
            <a:r>
              <a:rPr lang="en-US" sz="2200" dirty="0" smtClean="0">
                <a:solidFill>
                  <a:srgbClr val="284881"/>
                </a:solidFill>
              </a:rPr>
              <a:t>survey </a:t>
            </a:r>
            <a:r>
              <a:rPr lang="en-US" sz="2200" dirty="0">
                <a:solidFill>
                  <a:srgbClr val="284881"/>
                </a:solidFill>
              </a:rPr>
              <a:t>r</a:t>
            </a:r>
            <a:r>
              <a:rPr lang="en-US" sz="2200" dirty="0" smtClean="0">
                <a:solidFill>
                  <a:srgbClr val="284881"/>
                </a:solidFill>
              </a:rPr>
              <a:t>eleased </a:t>
            </a:r>
            <a:r>
              <a:rPr lang="en-US" sz="2200" dirty="0">
                <a:solidFill>
                  <a:srgbClr val="284881"/>
                </a:solidFill>
              </a:rPr>
              <a:t>l</a:t>
            </a:r>
            <a:r>
              <a:rPr lang="en-US" sz="2200" dirty="0" smtClean="0">
                <a:solidFill>
                  <a:srgbClr val="284881"/>
                </a:solidFill>
              </a:rPr>
              <a:t>ast </a:t>
            </a:r>
            <a:r>
              <a:rPr lang="en-US" sz="2200" dirty="0">
                <a:solidFill>
                  <a:srgbClr val="284881"/>
                </a:solidFill>
              </a:rPr>
              <a:t>w</a:t>
            </a:r>
            <a:r>
              <a:rPr lang="en-US" sz="2200" dirty="0" smtClean="0">
                <a:solidFill>
                  <a:srgbClr val="284881"/>
                </a:solidFill>
              </a:rPr>
              <a:t>eek </a:t>
            </a:r>
            <a:r>
              <a:rPr lang="en-US" sz="2200" dirty="0">
                <a:solidFill>
                  <a:srgbClr val="284881"/>
                </a:solidFill>
              </a:rPr>
              <a:t>by </a:t>
            </a:r>
            <a:r>
              <a:rPr lang="en-US" sz="2200" dirty="0" smtClean="0">
                <a:solidFill>
                  <a:srgbClr val="284881"/>
                </a:solidFill>
              </a:rPr>
              <a:t>labor unions serves up false hope.</a:t>
            </a:r>
            <a:endParaRPr lang="en-US" sz="2200" dirty="0">
              <a:solidFill>
                <a:srgbClr val="284881"/>
              </a:solidFill>
            </a:endParaRP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Did NOT test same </a:t>
            </a:r>
            <a:r>
              <a:rPr lang="en-US" sz="2200" dirty="0" smtClean="0">
                <a:solidFill>
                  <a:srgbClr val="284881"/>
                </a:solidFill>
              </a:rPr>
              <a:t>question. </a:t>
            </a:r>
            <a:endParaRPr lang="en-US" sz="2200" dirty="0">
              <a:solidFill>
                <a:srgbClr val="284881"/>
              </a:solidFill>
            </a:endParaRP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YES: homelessness </a:t>
            </a:r>
            <a:r>
              <a:rPr lang="en-US" sz="2200" dirty="0" smtClean="0">
                <a:solidFill>
                  <a:srgbClr val="284881"/>
                </a:solidFill>
              </a:rPr>
              <a:t>is </a:t>
            </a:r>
            <a:r>
              <a:rPr lang="en-US" sz="2200" dirty="0">
                <a:solidFill>
                  <a:srgbClr val="284881"/>
                </a:solidFill>
              </a:rPr>
              <a:t>an urgent </a:t>
            </a:r>
            <a:r>
              <a:rPr lang="en-US" sz="2200" dirty="0" smtClean="0">
                <a:solidFill>
                  <a:srgbClr val="284881"/>
                </a:solidFill>
              </a:rPr>
              <a:t>priority.</a:t>
            </a:r>
            <a:endParaRPr lang="en-US" sz="2200" dirty="0">
              <a:solidFill>
                <a:srgbClr val="284881"/>
              </a:solidFill>
            </a:endParaRP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Tourism </a:t>
            </a:r>
            <a:r>
              <a:rPr lang="en-US" sz="2200" dirty="0" smtClean="0">
                <a:solidFill>
                  <a:srgbClr val="284881"/>
                </a:solidFill>
              </a:rPr>
              <a:t>industry </a:t>
            </a:r>
            <a:r>
              <a:rPr lang="en-US" sz="2200" dirty="0">
                <a:solidFill>
                  <a:srgbClr val="284881"/>
                </a:solidFill>
              </a:rPr>
              <a:t>won’t support taxing </a:t>
            </a:r>
            <a:r>
              <a:rPr lang="en-US" sz="2200" dirty="0" smtClean="0">
                <a:solidFill>
                  <a:srgbClr val="284881"/>
                </a:solidFill>
              </a:rPr>
              <a:t>our customers </a:t>
            </a:r>
            <a:r>
              <a:rPr lang="en-US" sz="2200" dirty="0">
                <a:solidFill>
                  <a:srgbClr val="284881"/>
                </a:solidFill>
              </a:rPr>
              <a:t>if </a:t>
            </a:r>
            <a:r>
              <a:rPr lang="en-US" sz="2200" dirty="0" smtClean="0">
                <a:solidFill>
                  <a:srgbClr val="284881"/>
                </a:solidFill>
              </a:rPr>
              <a:t>we cannot </a:t>
            </a:r>
            <a:r>
              <a:rPr lang="en-US" sz="2200" dirty="0">
                <a:solidFill>
                  <a:srgbClr val="284881"/>
                </a:solidFill>
              </a:rPr>
              <a:t>create new demand </a:t>
            </a:r>
            <a:r>
              <a:rPr lang="en-US" sz="2200" dirty="0" smtClean="0">
                <a:solidFill>
                  <a:srgbClr val="284881"/>
                </a:solidFill>
              </a:rPr>
              <a:t>drivers that:</a:t>
            </a:r>
          </a:p>
          <a:p>
            <a:pPr lvl="3">
              <a:buFont typeface="Arial"/>
              <a:buChar char="•"/>
            </a:pPr>
            <a:r>
              <a:rPr lang="en-US" sz="1800" dirty="0" smtClean="0">
                <a:solidFill>
                  <a:srgbClr val="284881"/>
                </a:solidFill>
              </a:rPr>
              <a:t>Increase revenues for city services in every San Diego neighborhood.</a:t>
            </a:r>
          </a:p>
          <a:p>
            <a:pPr lvl="3">
              <a:buFont typeface="Arial"/>
              <a:buChar char="•"/>
            </a:pPr>
            <a:r>
              <a:rPr lang="en-US" sz="1800" dirty="0" smtClean="0">
                <a:solidFill>
                  <a:srgbClr val="284881"/>
                </a:solidFill>
              </a:rPr>
              <a:t>Support the families - 184,000 San Diegans - the tourism industry employs.</a:t>
            </a:r>
            <a:endParaRPr lang="en-US" sz="1800" dirty="0">
              <a:solidFill>
                <a:srgbClr val="284881"/>
              </a:solidFill>
            </a:endParaRPr>
          </a:p>
          <a:p>
            <a:r>
              <a:rPr lang="en-US" sz="2200" dirty="0">
                <a:solidFill>
                  <a:srgbClr val="284881"/>
                </a:solidFill>
              </a:rPr>
              <a:t>Convention Center expansion is NO. 1 priority for new demand </a:t>
            </a:r>
            <a:r>
              <a:rPr lang="en-US" sz="2200" dirty="0" smtClean="0">
                <a:solidFill>
                  <a:srgbClr val="284881"/>
                </a:solidFill>
              </a:rPr>
              <a:t>drivers. </a:t>
            </a:r>
          </a:p>
          <a:p>
            <a:r>
              <a:rPr lang="en-US" sz="2200" dirty="0" smtClean="0">
                <a:solidFill>
                  <a:srgbClr val="284881"/>
                </a:solidFill>
              </a:rPr>
              <a:t>Jobs, Streets</a:t>
            </a:r>
            <a:r>
              <a:rPr lang="en-US" sz="2200" dirty="0">
                <a:solidFill>
                  <a:srgbClr val="284881"/>
                </a:solidFill>
              </a:rPr>
              <a:t> </a:t>
            </a:r>
            <a:r>
              <a:rPr lang="en-US" sz="2200" dirty="0" smtClean="0">
                <a:solidFill>
                  <a:srgbClr val="284881"/>
                </a:solidFill>
              </a:rPr>
              <a:t>&amp; People Measure = nearly 7,000 permanent </a:t>
            </a:r>
            <a:r>
              <a:rPr lang="en-US" sz="2200" b="1" dirty="0" smtClean="0">
                <a:solidFill>
                  <a:srgbClr val="284881"/>
                </a:solidFill>
              </a:rPr>
              <a:t>JOBS!</a:t>
            </a:r>
            <a:endParaRPr lang="en-US" sz="2200" b="1" dirty="0">
              <a:solidFill>
                <a:srgbClr val="28488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2800" dirty="0"/>
              <a:t>TOT for Homeless Only – D.O.A.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699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70976" y="1828800"/>
            <a:ext cx="2756647" cy="4235824"/>
          </a:xfrm>
          <a:prstGeom prst="rect">
            <a:avLst/>
          </a:prstGeom>
          <a:solidFill>
            <a:srgbClr val="284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52514"/>
          </a:xfrm>
        </p:spPr>
        <p:txBody>
          <a:bodyPr>
            <a:normAutofit/>
          </a:bodyPr>
          <a:lstStyle/>
          <a:p>
            <a:r>
              <a:rPr lang="en-US" sz="2700" dirty="0"/>
              <a:t>Will You Represent Community Interest or </a:t>
            </a:r>
            <a:r>
              <a:rPr lang="en-US" sz="2700" dirty="0" smtClean="0"/>
              <a:t>a Special </a:t>
            </a:r>
            <a:r>
              <a:rPr lang="en-US" sz="2700" dirty="0"/>
              <a:t>Interest?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95400" y="1828799"/>
            <a:ext cx="4572000" cy="4128247"/>
          </a:xfrm>
        </p:spPr>
        <p:txBody>
          <a:bodyPr anchor="t" anchorCtr="0">
            <a:no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284881"/>
                </a:solidFill>
              </a:rPr>
              <a:t>Chance to do something NOW about important local problems.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284881"/>
                </a:solidFill>
              </a:rPr>
              <a:t>Chance to grow economy and create thousands of jobs.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284881"/>
                </a:solidFill>
              </a:rPr>
              <a:t>Chance to put tens of millions more into General Fund.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284881"/>
                </a:solidFill>
              </a:rPr>
              <a:t>Chance to raise real money to fix our streets.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284881"/>
                </a:solidFill>
              </a:rPr>
              <a:t>Chance to raise real money to reduce homelessness.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solidFill>
                <a:srgbClr val="28488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6" y="1721223"/>
            <a:ext cx="277576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12937"/>
            <a:ext cx="4572000" cy="105156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95400" y="3568074"/>
            <a:ext cx="4572000" cy="3467100"/>
          </a:xfrm>
        </p:spPr>
        <p:txBody>
          <a:bodyPr>
            <a:no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284881"/>
                </a:solidFill>
              </a:rPr>
              <a:t>Editorial</a:t>
            </a:r>
            <a:r>
              <a:rPr lang="en-US" sz="2000" dirty="0">
                <a:solidFill>
                  <a:srgbClr val="284881"/>
                </a:solidFill>
              </a:rPr>
              <a:t>, May 26 </a:t>
            </a:r>
            <a:r>
              <a:rPr lang="en-US" sz="2000" dirty="0" smtClean="0">
                <a:solidFill>
                  <a:srgbClr val="284881"/>
                </a:solidFill>
              </a:rPr>
              <a:t>2017, </a:t>
            </a:r>
            <a:r>
              <a:rPr lang="en-US" sz="2000" i="1" dirty="0" smtClean="0">
                <a:solidFill>
                  <a:srgbClr val="284881"/>
                </a:solidFill>
              </a:rPr>
              <a:t>The Key </a:t>
            </a:r>
            <a:r>
              <a:rPr lang="en-US" sz="2000" i="1" dirty="0">
                <a:solidFill>
                  <a:srgbClr val="284881"/>
                </a:solidFill>
              </a:rPr>
              <a:t>to San Diego's </a:t>
            </a:r>
            <a:r>
              <a:rPr lang="en-US" sz="2000" i="1" dirty="0" smtClean="0">
                <a:solidFill>
                  <a:srgbClr val="284881"/>
                </a:solidFill>
              </a:rPr>
              <a:t>Convention Center Expansion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1800" dirty="0" smtClean="0"/>
              <a:t>“Longtime </a:t>
            </a:r>
            <a:r>
              <a:rPr lang="en-US" sz="1800" dirty="0"/>
              <a:t>San Diego real estate developer and philanthropist Malin Burnham has a mantra: </a:t>
            </a:r>
            <a:r>
              <a:rPr lang="en-US" sz="1800" dirty="0" smtClean="0"/>
              <a:t>‘Community </a:t>
            </a:r>
            <a:r>
              <a:rPr lang="en-US" sz="1800" dirty="0"/>
              <a:t>before self</a:t>
            </a:r>
            <a:r>
              <a:rPr lang="en-US" sz="1800" dirty="0" smtClean="0"/>
              <a:t>.’”</a:t>
            </a:r>
            <a:endParaRPr lang="en-US" sz="1800" dirty="0"/>
          </a:p>
          <a:p>
            <a:pPr marL="342900" lvl="0" indent="-342900">
              <a:buFont typeface="Arial" charset="0"/>
              <a:buChar char="•"/>
            </a:pPr>
            <a:endParaRPr lang="en-US" i="1" dirty="0">
              <a:solidFill>
                <a:srgbClr val="28488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52514"/>
          </a:xfrm>
        </p:spPr>
        <p:txBody>
          <a:bodyPr>
            <a:normAutofit/>
          </a:bodyPr>
          <a:lstStyle/>
          <a:p>
            <a:r>
              <a:rPr lang="en-US" sz="2700" dirty="0"/>
              <a:t>Will You Represent Community Interest or a Special Interest? 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563300" y="1818105"/>
            <a:ext cx="4599332" cy="4237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-274320">
              <a:spcBef>
                <a:spcPts val="1800"/>
              </a:spcBef>
            </a:pPr>
            <a:r>
              <a:rPr lang="en-US" sz="1600" dirty="0"/>
              <a:t>“</a:t>
            </a:r>
            <a:r>
              <a:rPr lang="en-US" sz="1800" dirty="0"/>
              <a:t>It’s a simple test that when applied to small acts of kindness and major redevelopment projects alike can bring clarity to someone’s decision-making.”</a:t>
            </a:r>
          </a:p>
          <a:p>
            <a:pPr marL="274320" lvl="1" indent="-274320">
              <a:spcBef>
                <a:spcPts val="1800"/>
              </a:spcBef>
            </a:pPr>
            <a:r>
              <a:rPr lang="en-US" sz="1800" dirty="0" smtClean="0"/>
              <a:t>“</a:t>
            </a:r>
            <a:r>
              <a:rPr lang="en-US" sz="1800" dirty="0"/>
              <a:t>Let’s apply it to one of the biggest redevelopment proposals in town.”</a:t>
            </a:r>
          </a:p>
          <a:p>
            <a:pPr marL="274320" lvl="1" indent="-274320">
              <a:spcBef>
                <a:spcPts val="1800"/>
              </a:spcBef>
            </a:pPr>
            <a:r>
              <a:rPr lang="en-US" sz="1800" dirty="0"/>
              <a:t>“The San Diego Union-Tribune Editorial Board believes enough San Diegans would support this hotel room tax increase, a jobs generator funded mostly by tourists, because it raises revenue for a convention center expansion and for two of the city’s most pressing problems, improving roads and reducing homelessness.”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14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10134600" cy="1036850"/>
          </a:xfrm>
        </p:spPr>
        <p:txBody>
          <a:bodyPr>
            <a:normAutofit/>
          </a:bodyPr>
          <a:lstStyle/>
          <a:p>
            <a:r>
              <a:rPr lang="en-US" sz="2800" dirty="0"/>
              <a:t>Will You Represent Community Interest or a Special Interest?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2738" y="2277310"/>
            <a:ext cx="10694736" cy="340426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284881"/>
                </a:solidFill>
              </a:rPr>
              <a:t>Waiting is NOT an acceptable option. </a:t>
            </a:r>
          </a:p>
          <a:p>
            <a:r>
              <a:rPr lang="en-US" sz="2800" dirty="0" smtClean="0">
                <a:solidFill>
                  <a:srgbClr val="284881"/>
                </a:solidFill>
              </a:rPr>
              <a:t>Act </a:t>
            </a:r>
            <a:r>
              <a:rPr lang="en-US" sz="2800" b="1" dirty="0" smtClean="0">
                <a:solidFill>
                  <a:srgbClr val="284881"/>
                </a:solidFill>
              </a:rPr>
              <a:t>NOW! </a:t>
            </a:r>
            <a:endParaRPr lang="en-US" sz="2800" b="1" dirty="0" smtClean="0"/>
          </a:p>
          <a:p>
            <a:r>
              <a:rPr lang="en-US" sz="2800" dirty="0" smtClean="0">
                <a:solidFill>
                  <a:srgbClr val="284881"/>
                </a:solidFill>
              </a:rPr>
              <a:t>Place Jobs, Streets &amp; People measure on ballot this November. </a:t>
            </a:r>
          </a:p>
          <a:p>
            <a:r>
              <a:rPr lang="en-US" sz="2800" dirty="0" smtClean="0">
                <a:solidFill>
                  <a:srgbClr val="284881"/>
                </a:solidFill>
              </a:rPr>
              <a:t>Do what’s right for San Diego. Put our community first!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San Diego Tourism Coalition #</a:t>
            </a:r>
            <a:r>
              <a:rPr lang="en-US" i="1" smtClean="0"/>
              <a:t>JobsStreetsPeople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77644"/>
            <a:ext cx="9601200" cy="103685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Proposition </a:t>
            </a:r>
            <a:r>
              <a:rPr lang="en-US" sz="3000" dirty="0"/>
              <a:t>L – </a:t>
            </a:r>
            <a:r>
              <a:rPr lang="en-US" sz="3000" dirty="0" smtClean="0"/>
              <a:t>Red </a:t>
            </a:r>
            <a:r>
              <a:rPr lang="en-US" sz="3000" dirty="0"/>
              <a:t>Herring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34799"/>
            <a:ext cx="4572000" cy="3883613"/>
          </a:xfrm>
        </p:spPr>
        <p:txBody>
          <a:bodyPr anchor="t" anchorCtr="0">
            <a:normAutofit/>
          </a:bodyPr>
          <a:lstStyle/>
          <a:p>
            <a:r>
              <a:rPr lang="en-US" sz="2200" u="sng" dirty="0">
                <a:solidFill>
                  <a:srgbClr val="284881"/>
                </a:solidFill>
              </a:rPr>
              <a:t>Proposition L</a:t>
            </a:r>
          </a:p>
          <a:p>
            <a:r>
              <a:rPr lang="en-US" sz="2200" dirty="0"/>
              <a:t>“Citizen measures, resulting from signature-gathering effort, </a:t>
            </a:r>
            <a:r>
              <a:rPr lang="en-US" sz="2200" b="1" dirty="0"/>
              <a:t>are the only measures affected.</a:t>
            </a:r>
            <a:r>
              <a:rPr lang="en-US" sz="2200" dirty="0"/>
              <a:t> </a:t>
            </a:r>
            <a:r>
              <a:rPr lang="en-US" sz="2200" dirty="0" smtClean="0"/>
              <a:t>The </a:t>
            </a:r>
            <a:r>
              <a:rPr lang="en-US" sz="2200" dirty="0"/>
              <a:t>requirement </a:t>
            </a:r>
            <a:r>
              <a:rPr lang="en-US" sz="2200" dirty="0" smtClean="0"/>
              <a:t>does not </a:t>
            </a:r>
            <a:r>
              <a:rPr lang="en-US" sz="2200" dirty="0"/>
              <a:t>apply to measures initiated by City officials or a Charter Amendment Review Commission</a:t>
            </a:r>
            <a:r>
              <a:rPr lang="en-US" sz="2200" dirty="0" smtClean="0"/>
              <a:t>.”</a:t>
            </a:r>
          </a:p>
          <a:p>
            <a:r>
              <a:rPr lang="en-US" sz="2200" b="1" dirty="0" smtClean="0"/>
              <a:t>–</a:t>
            </a:r>
            <a:r>
              <a:rPr lang="en-US" sz="2200" b="1" dirty="0"/>
              <a:t>City Attorney’s </a:t>
            </a:r>
            <a:r>
              <a:rPr lang="en-US" sz="2200" b="1" dirty="0" smtClean="0"/>
              <a:t>analysis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2234799"/>
            <a:ext cx="4572000" cy="3883613"/>
          </a:xfrm>
        </p:spPr>
        <p:txBody>
          <a:bodyPr anchor="t" anchorCtr="0"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Seven of </a:t>
            </a:r>
            <a:r>
              <a:rPr lang="en-US" sz="2200" dirty="0" smtClean="0">
                <a:solidFill>
                  <a:srgbClr val="C00000"/>
                </a:solidFill>
              </a:rPr>
              <a:t>you </a:t>
            </a:r>
            <a:r>
              <a:rPr lang="en-US" sz="2200" dirty="0">
                <a:solidFill>
                  <a:srgbClr val="C00000"/>
                </a:solidFill>
              </a:rPr>
              <a:t>s</a:t>
            </a:r>
            <a:r>
              <a:rPr lang="en-US" sz="2200" dirty="0" smtClean="0">
                <a:solidFill>
                  <a:srgbClr val="C00000"/>
                </a:solidFill>
              </a:rPr>
              <a:t>ay </a:t>
            </a:r>
            <a:r>
              <a:rPr lang="en-US" sz="2200" dirty="0">
                <a:solidFill>
                  <a:srgbClr val="C00000"/>
                </a:solidFill>
              </a:rPr>
              <a:t>you </a:t>
            </a:r>
            <a:r>
              <a:rPr lang="en-US" sz="2200" dirty="0" smtClean="0">
                <a:solidFill>
                  <a:srgbClr val="C00000"/>
                </a:solidFill>
              </a:rPr>
              <a:t>SUPPORT Modernization/Expansion</a:t>
            </a:r>
            <a:r>
              <a:rPr lang="en-US" sz="2200" dirty="0">
                <a:solidFill>
                  <a:srgbClr val="C00000"/>
                </a:solidFill>
              </a:rPr>
              <a:t>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“L” has NOTHING to do with a Special Election </a:t>
            </a:r>
            <a:r>
              <a:rPr lang="en-US" sz="2200" dirty="0" smtClean="0">
                <a:solidFill>
                  <a:srgbClr val="C00000"/>
                </a:solidFill>
              </a:rPr>
              <a:t>for this measure called </a:t>
            </a:r>
            <a:r>
              <a:rPr lang="en-US" sz="2200" dirty="0">
                <a:solidFill>
                  <a:srgbClr val="C00000"/>
                </a:solidFill>
              </a:rPr>
              <a:t>by </a:t>
            </a:r>
            <a:r>
              <a:rPr lang="en-US" sz="2200" dirty="0" smtClean="0">
                <a:solidFill>
                  <a:srgbClr val="C00000"/>
                </a:solidFill>
              </a:rPr>
              <a:t>City Council</a:t>
            </a:r>
            <a:r>
              <a:rPr lang="en-US" sz="2200" dirty="0">
                <a:solidFill>
                  <a:srgbClr val="C00000"/>
                </a:solidFill>
              </a:rPr>
              <a:t>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Red herring cooked up by one special interest.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Act in the </a:t>
            </a:r>
            <a:r>
              <a:rPr lang="en-US" sz="2200" dirty="0" smtClean="0">
                <a:solidFill>
                  <a:srgbClr val="C00000"/>
                </a:solidFill>
              </a:rPr>
              <a:t>community’s </a:t>
            </a:r>
            <a:r>
              <a:rPr lang="en-US" sz="2200" dirty="0">
                <a:solidFill>
                  <a:srgbClr val="C00000"/>
                </a:solidFill>
              </a:rPr>
              <a:t>i</a:t>
            </a:r>
            <a:r>
              <a:rPr lang="en-US" sz="2200" dirty="0" smtClean="0">
                <a:solidFill>
                  <a:srgbClr val="C00000"/>
                </a:solidFill>
              </a:rPr>
              <a:t>nterest</a:t>
            </a:r>
            <a:r>
              <a:rPr lang="en-US" sz="2200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2853">
            <a:off x="7655937" y="-846782"/>
            <a:ext cx="4277532" cy="42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Tourism Supports City – City Should Support Tourism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4979" y="2047642"/>
            <a:ext cx="6019800" cy="4343400"/>
          </a:xfrm>
        </p:spPr>
        <p:txBody>
          <a:bodyPr>
            <a:normAutofit/>
          </a:bodyPr>
          <a:lstStyle/>
          <a:p>
            <a:pPr lvl="0"/>
            <a:r>
              <a:rPr lang="en-US" sz="2200" dirty="0">
                <a:solidFill>
                  <a:srgbClr val="284881"/>
                </a:solidFill>
              </a:rPr>
              <a:t>Tourism </a:t>
            </a:r>
            <a:r>
              <a:rPr lang="en-US" sz="2200" dirty="0" smtClean="0">
                <a:solidFill>
                  <a:srgbClr val="284881"/>
                </a:solidFill>
              </a:rPr>
              <a:t>revenues: San Diego’s</a:t>
            </a:r>
            <a:br>
              <a:rPr lang="en-US" sz="2200" dirty="0" smtClean="0">
                <a:solidFill>
                  <a:srgbClr val="284881"/>
                </a:solidFill>
              </a:rPr>
            </a:br>
            <a:r>
              <a:rPr lang="en-US" sz="2200" dirty="0" smtClean="0">
                <a:solidFill>
                  <a:srgbClr val="284881"/>
                </a:solidFill>
              </a:rPr>
              <a:t>Golden </a:t>
            </a:r>
            <a:r>
              <a:rPr lang="en-US" sz="2200" dirty="0">
                <a:solidFill>
                  <a:srgbClr val="284881"/>
                </a:solidFill>
              </a:rPr>
              <a:t>Goose</a:t>
            </a: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$200,000,000+ city revenues in 2016</a:t>
            </a: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Fastest growing source of revenue</a:t>
            </a: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Easiest revenue to GROW </a:t>
            </a: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180,000+ </a:t>
            </a:r>
            <a:r>
              <a:rPr lang="en-US" sz="2200" dirty="0" smtClean="0">
                <a:solidFill>
                  <a:srgbClr val="284881"/>
                </a:solidFill>
              </a:rPr>
              <a:t>San Diegans </a:t>
            </a:r>
            <a:r>
              <a:rPr lang="en-US" sz="2200" dirty="0">
                <a:solidFill>
                  <a:srgbClr val="284881"/>
                </a:solidFill>
              </a:rPr>
              <a:t>employed</a:t>
            </a:r>
          </a:p>
          <a:p>
            <a:pPr lvl="0"/>
            <a:r>
              <a:rPr lang="en-US" sz="2200" dirty="0">
                <a:solidFill>
                  <a:srgbClr val="284881"/>
                </a:solidFill>
              </a:rPr>
              <a:t>Modernize/Expand </a:t>
            </a:r>
            <a:r>
              <a:rPr lang="en-US" sz="2200" dirty="0" smtClean="0">
                <a:solidFill>
                  <a:srgbClr val="284881"/>
                </a:solidFill>
              </a:rPr>
              <a:t>= </a:t>
            </a:r>
            <a:r>
              <a:rPr lang="en-US" sz="2200" dirty="0">
                <a:solidFill>
                  <a:srgbClr val="284881"/>
                </a:solidFill>
              </a:rPr>
              <a:t>10s of </a:t>
            </a:r>
            <a:r>
              <a:rPr lang="en-US" sz="2200" dirty="0" smtClean="0">
                <a:solidFill>
                  <a:srgbClr val="284881"/>
                </a:solidFill>
              </a:rPr>
              <a:t>millions</a:t>
            </a:r>
            <a:br>
              <a:rPr lang="en-US" sz="2200" dirty="0" smtClean="0">
                <a:solidFill>
                  <a:srgbClr val="284881"/>
                </a:solidFill>
              </a:rPr>
            </a:br>
            <a:r>
              <a:rPr lang="en-US" sz="2200" dirty="0" smtClean="0">
                <a:solidFill>
                  <a:srgbClr val="284881"/>
                </a:solidFill>
              </a:rPr>
              <a:t>MORE </a:t>
            </a:r>
            <a:r>
              <a:rPr lang="en-US" sz="2200" dirty="0">
                <a:solidFill>
                  <a:srgbClr val="284881"/>
                </a:solidFill>
              </a:rPr>
              <a:t>General Fund </a:t>
            </a:r>
            <a:r>
              <a:rPr lang="en-US" sz="2200" dirty="0" smtClean="0">
                <a:solidFill>
                  <a:srgbClr val="284881"/>
                </a:solidFill>
              </a:rPr>
              <a:t>revenue for police, fire, parks, libraries, etc. etc. etc.</a:t>
            </a:r>
            <a:endParaRPr lang="en-US" sz="2200" dirty="0">
              <a:solidFill>
                <a:srgbClr val="284881"/>
              </a:solidFill>
            </a:endParaRPr>
          </a:p>
          <a:p>
            <a:endParaRPr lang="en-US" sz="2200" dirty="0">
              <a:solidFill>
                <a:srgbClr val="28488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33" y="1765190"/>
            <a:ext cx="4950170" cy="495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4" y="426151"/>
            <a:ext cx="10470776" cy="5880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Urgent Action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234799"/>
            <a:ext cx="9601200" cy="4343400"/>
          </a:xfrm>
        </p:spPr>
        <p:txBody>
          <a:bodyPr/>
          <a:lstStyle/>
          <a:p>
            <a:pPr lvl="0"/>
            <a:r>
              <a:rPr lang="en-US" sz="2200" u="sng" dirty="0" smtClean="0">
                <a:solidFill>
                  <a:srgbClr val="284881"/>
                </a:solidFill>
              </a:rPr>
              <a:t>Deferred </a:t>
            </a:r>
            <a:r>
              <a:rPr lang="en-US" sz="2200" u="sng" dirty="0">
                <a:solidFill>
                  <a:srgbClr val="284881"/>
                </a:solidFill>
              </a:rPr>
              <a:t>Maintenance Time Bomb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 smtClean="0"/>
              <a:t>Center facing $</a:t>
            </a:r>
            <a:r>
              <a:rPr lang="en-US" sz="1800" dirty="0"/>
              <a:t>60 </a:t>
            </a:r>
            <a:r>
              <a:rPr lang="en-US" sz="1800" dirty="0" smtClean="0"/>
              <a:t>MILLION maintenance bill.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 smtClean="0"/>
              <a:t>Cost goes </a:t>
            </a:r>
            <a:r>
              <a:rPr lang="en-US" sz="1800" dirty="0"/>
              <a:t>UP each year.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/>
              <a:t>City budget is </a:t>
            </a:r>
            <a:r>
              <a:rPr lang="en-US" sz="1800" dirty="0" smtClean="0"/>
              <a:t>on </a:t>
            </a:r>
            <a:r>
              <a:rPr lang="en-US" sz="1800" dirty="0"/>
              <a:t>the hook.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/>
              <a:t>When and where are you going to find this money</a:t>
            </a:r>
            <a:r>
              <a:rPr lang="en-US" sz="1800" dirty="0" smtClean="0"/>
              <a:t>?</a:t>
            </a:r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/>
              <a:t>Lack of upgrades costing us business</a:t>
            </a:r>
            <a:r>
              <a:rPr lang="en-US" sz="1800" dirty="0" smtClean="0"/>
              <a:t>.</a:t>
            </a:r>
            <a:endParaRPr lang="en-US" sz="1800" dirty="0"/>
          </a:p>
          <a:p>
            <a:pPr lvl="1">
              <a:lnSpc>
                <a:spcPct val="150000"/>
              </a:lnSpc>
              <a:buFont typeface="Wingdings" charset="2"/>
              <a:buChar char="ü"/>
            </a:pPr>
            <a:r>
              <a:rPr lang="en-US" sz="1800" dirty="0"/>
              <a:t>This measure provides TOT to solve problem.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55473" y="2373685"/>
            <a:ext cx="5310382" cy="3543020"/>
          </a:xfrm>
          <a:prstGeom prst="rect">
            <a:avLst/>
          </a:prstGeom>
          <a:solidFill>
            <a:srgbClr val="284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3000" dirty="0"/>
              <a:t>Urgent Action Needed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252662"/>
            <a:ext cx="4572000" cy="4074459"/>
          </a:xfrm>
        </p:spPr>
        <p:txBody>
          <a:bodyPr anchor="t" anchorCtr="0"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200" u="sng" dirty="0" smtClean="0">
                <a:solidFill>
                  <a:srgbClr val="284881"/>
                </a:solidFill>
              </a:rPr>
              <a:t>CITY LOSSES in Past 2 Years</a:t>
            </a:r>
            <a:endParaRPr lang="en-US" sz="2200" u="sng" dirty="0">
              <a:solidFill>
                <a:srgbClr val="284881"/>
              </a:solidFill>
            </a:endParaRP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en-US" b="0" dirty="0"/>
              <a:t>1,161 </a:t>
            </a:r>
            <a:r>
              <a:rPr lang="en-US" b="0" dirty="0" smtClean="0">
                <a:solidFill>
                  <a:srgbClr val="C00000"/>
                </a:solidFill>
              </a:rPr>
              <a:t>OPPORTUNITIES</a:t>
            </a:r>
            <a:r>
              <a:rPr lang="en-US" b="0" dirty="0" smtClean="0"/>
              <a:t> LOST.</a:t>
            </a:r>
            <a:endParaRPr lang="en-US" b="0" dirty="0"/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en-US" b="0" dirty="0"/>
              <a:t>58 percent due to date or size</a:t>
            </a:r>
            <a:r>
              <a:rPr lang="en-US" b="0" dirty="0" smtClean="0"/>
              <a:t>.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en-US" b="0" dirty="0" smtClean="0"/>
              <a:t>6 </a:t>
            </a:r>
            <a:r>
              <a:rPr lang="en-US" b="0" dirty="0"/>
              <a:t>MILLION room nights </a:t>
            </a:r>
            <a:r>
              <a:rPr lang="en-US" b="0" dirty="0" smtClean="0"/>
              <a:t>LOST.</a:t>
            </a:r>
          </a:p>
          <a:p>
            <a:pPr marL="742950" lvl="1" indent="-285750">
              <a:lnSpc>
                <a:spcPct val="110000"/>
              </a:lnSpc>
              <a:buFont typeface="Wingdings" charset="2"/>
              <a:buChar char="ü"/>
            </a:pPr>
            <a:r>
              <a:rPr lang="en-US" b="0" dirty="0" smtClean="0"/>
              <a:t>TENS </a:t>
            </a:r>
            <a:r>
              <a:rPr lang="en-US" b="0" dirty="0"/>
              <a:t>OF MILLIONS </a:t>
            </a:r>
            <a:r>
              <a:rPr lang="en-US" b="0" dirty="0" smtClean="0"/>
              <a:t>of TOT </a:t>
            </a:r>
            <a:r>
              <a:rPr lang="en-US" b="0" dirty="0"/>
              <a:t>General Fund </a:t>
            </a:r>
            <a:r>
              <a:rPr lang="en-US" b="0" dirty="0" smtClean="0"/>
              <a:t>revenues LOST.</a:t>
            </a:r>
            <a:endParaRPr lang="en-US" b="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0" y="2257177"/>
            <a:ext cx="5310382" cy="3543020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75171" y="2188014"/>
            <a:ext cx="3142136" cy="3849715"/>
          </a:xfrm>
          <a:prstGeom prst="rect">
            <a:avLst/>
          </a:prstGeom>
          <a:solidFill>
            <a:srgbClr val="284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3000" dirty="0"/>
              <a:t>Urgent Action Needed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idx="1"/>
          </p:nvPr>
        </p:nvSpPr>
        <p:spPr>
          <a:xfrm>
            <a:off x="1295400" y="1932520"/>
            <a:ext cx="5172636" cy="4343400"/>
          </a:xfrm>
        </p:spPr>
        <p:txBody>
          <a:bodyPr anchor="t" anchorCtr="0">
            <a:no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x-none" altLang="x-none" sz="1900" dirty="0" smtClean="0">
                <a:solidFill>
                  <a:srgbClr val="284881"/>
                </a:solidFill>
              </a:rPr>
              <a:t>LOSING </a:t>
            </a:r>
            <a:r>
              <a:rPr lang="en-US" altLang="x-none" sz="1900" dirty="0">
                <a:solidFill>
                  <a:srgbClr val="284881"/>
                </a:solidFill>
              </a:rPr>
              <a:t>e</a:t>
            </a:r>
            <a:r>
              <a:rPr lang="x-none" altLang="x-none" sz="1900" dirty="0" smtClean="0">
                <a:solidFill>
                  <a:srgbClr val="284881"/>
                </a:solidFill>
              </a:rPr>
              <a:t>xisting</a:t>
            </a:r>
            <a:r>
              <a:rPr lang="en-US" altLang="x-none" sz="1900" dirty="0" smtClean="0">
                <a:solidFill>
                  <a:srgbClr val="284881"/>
                </a:solidFill>
              </a:rPr>
              <a:t> </a:t>
            </a:r>
            <a:r>
              <a:rPr lang="en-US" altLang="x-none" sz="1900" dirty="0">
                <a:solidFill>
                  <a:srgbClr val="284881"/>
                </a:solidFill>
              </a:rPr>
              <a:t>c</a:t>
            </a:r>
            <a:r>
              <a:rPr lang="x-none" altLang="x-none" sz="1900" dirty="0" smtClean="0">
                <a:solidFill>
                  <a:srgbClr val="284881"/>
                </a:solidFill>
              </a:rPr>
              <a:t>onventions</a:t>
            </a:r>
            <a:r>
              <a:rPr lang="en-US" altLang="x-none" sz="1900" dirty="0" smtClean="0">
                <a:solidFill>
                  <a:srgbClr val="284881"/>
                </a:solidFill>
              </a:rPr>
              <a:t>.</a:t>
            </a:r>
            <a:endParaRPr lang="x-none" altLang="x-none" sz="1900" dirty="0">
              <a:solidFill>
                <a:srgbClr val="284881"/>
              </a:solidFill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x-none" sz="1900" dirty="0">
                <a:solidFill>
                  <a:srgbClr val="284881"/>
                </a:solidFill>
              </a:rPr>
              <a:t>C</a:t>
            </a:r>
            <a:r>
              <a:rPr lang="x-none" altLang="x-none" sz="1900" dirty="0" smtClean="0">
                <a:solidFill>
                  <a:srgbClr val="284881"/>
                </a:solidFill>
              </a:rPr>
              <a:t>enter </a:t>
            </a:r>
            <a:r>
              <a:rPr lang="x-none" altLang="x-none" sz="1900" dirty="0">
                <a:solidFill>
                  <a:srgbClr val="284881"/>
                </a:solidFill>
              </a:rPr>
              <a:t>can no longer </a:t>
            </a:r>
            <a:r>
              <a:rPr lang="x-none" altLang="x-none" sz="1900" dirty="0" smtClean="0">
                <a:solidFill>
                  <a:srgbClr val="284881"/>
                </a:solidFill>
              </a:rPr>
              <a:t>accommodate</a:t>
            </a:r>
            <a:r>
              <a:rPr lang="en-US" altLang="x-none" sz="1900" dirty="0">
                <a:solidFill>
                  <a:srgbClr val="284881"/>
                </a:solidFill>
              </a:rPr>
              <a:t> </a:t>
            </a:r>
            <a:r>
              <a:rPr lang="en-US" altLang="x-none" sz="1900" dirty="0" smtClean="0">
                <a:solidFill>
                  <a:srgbClr val="284881"/>
                </a:solidFill>
              </a:rPr>
              <a:t>SIX</a:t>
            </a:r>
            <a:r>
              <a:rPr lang="x-none" altLang="x-none" sz="1900" dirty="0" smtClean="0">
                <a:solidFill>
                  <a:srgbClr val="284881"/>
                </a:solidFill>
              </a:rPr>
              <a:t> </a:t>
            </a:r>
            <a:r>
              <a:rPr lang="x-none" altLang="x-none" sz="1900" dirty="0">
                <a:solidFill>
                  <a:srgbClr val="284881"/>
                </a:solidFill>
              </a:rPr>
              <a:t>former </a:t>
            </a:r>
            <a:r>
              <a:rPr lang="x-none" altLang="x-none" sz="1900" dirty="0" smtClean="0">
                <a:solidFill>
                  <a:srgbClr val="284881"/>
                </a:solidFill>
              </a:rPr>
              <a:t>customers</a:t>
            </a:r>
            <a:r>
              <a:rPr lang="en-US" altLang="x-none" sz="1900" dirty="0" smtClean="0">
                <a:solidFill>
                  <a:srgbClr val="284881"/>
                </a:solidFill>
              </a:rPr>
              <a:t>.</a:t>
            </a:r>
            <a:endParaRPr lang="x-none" altLang="x-none" sz="1900" dirty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x-none" altLang="x-none" sz="1900" b="0" dirty="0">
                <a:solidFill>
                  <a:srgbClr val="284881"/>
                </a:solidFill>
              </a:rPr>
              <a:t>145,000 room </a:t>
            </a:r>
            <a:r>
              <a:rPr lang="x-none" altLang="x-none" sz="1900" b="0" dirty="0" smtClean="0">
                <a:solidFill>
                  <a:srgbClr val="284881"/>
                </a:solidFill>
              </a:rPr>
              <a:t>nights</a:t>
            </a:r>
            <a:r>
              <a:rPr lang="en-US" altLang="x-none" sz="1900" b="0" dirty="0" smtClean="0">
                <a:solidFill>
                  <a:srgbClr val="284881"/>
                </a:solidFill>
              </a:rPr>
              <a:t> LOST.</a:t>
            </a:r>
            <a:endParaRPr lang="x-none" altLang="x-none" sz="1900" b="0" dirty="0">
              <a:solidFill>
                <a:srgbClr val="284881"/>
              </a:solidFill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x-none" altLang="x-none" sz="1900" b="0" dirty="0">
                <a:solidFill>
                  <a:srgbClr val="284881"/>
                </a:solidFill>
              </a:rPr>
              <a:t>Millions in LOST TOT </a:t>
            </a:r>
            <a:r>
              <a:rPr lang="x-none" altLang="x-none" sz="1900" b="0" dirty="0" smtClean="0">
                <a:solidFill>
                  <a:srgbClr val="284881"/>
                </a:solidFill>
              </a:rPr>
              <a:t>revenues</a:t>
            </a:r>
            <a:r>
              <a:rPr lang="en-US" altLang="x-none" sz="1900" b="0" dirty="0" smtClean="0">
                <a:solidFill>
                  <a:srgbClr val="284881"/>
                </a:solidFill>
              </a:rPr>
              <a:t>.</a:t>
            </a:r>
            <a:endParaRPr lang="x-none" altLang="x-none" sz="1900" b="0" dirty="0">
              <a:solidFill>
                <a:srgbClr val="284881"/>
              </a:solidFill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x-none" altLang="x-none" sz="1900" dirty="0" smtClean="0">
                <a:solidFill>
                  <a:srgbClr val="284881"/>
                </a:solidFill>
              </a:rPr>
              <a:t>Comic</a:t>
            </a:r>
            <a:r>
              <a:rPr lang="en-US" altLang="x-none" sz="1900" dirty="0" smtClean="0">
                <a:solidFill>
                  <a:srgbClr val="284881"/>
                </a:solidFill>
              </a:rPr>
              <a:t>-</a:t>
            </a:r>
            <a:r>
              <a:rPr lang="x-none" altLang="x-none" sz="1900" dirty="0" smtClean="0">
                <a:solidFill>
                  <a:srgbClr val="284881"/>
                </a:solidFill>
              </a:rPr>
              <a:t>Con </a:t>
            </a:r>
            <a:r>
              <a:rPr lang="en-US" altLang="x-none" sz="1900" dirty="0" smtClean="0">
                <a:solidFill>
                  <a:srgbClr val="284881"/>
                </a:solidFill>
              </a:rPr>
              <a:t>NEEDS </a:t>
            </a:r>
            <a:r>
              <a:rPr lang="x-none" altLang="x-none" sz="1900" dirty="0" smtClean="0">
                <a:solidFill>
                  <a:srgbClr val="284881"/>
                </a:solidFill>
              </a:rPr>
              <a:t>Modernization/Expansion</a:t>
            </a:r>
            <a:r>
              <a:rPr lang="x-none" altLang="x-none" sz="1900" dirty="0">
                <a:solidFill>
                  <a:srgbClr val="284881"/>
                </a:solidFill>
              </a:rPr>
              <a:t>. </a:t>
            </a:r>
            <a:r>
              <a:rPr lang="x-none" altLang="x-none" sz="1900" u="sng" dirty="0">
                <a:solidFill>
                  <a:srgbClr val="284881"/>
                </a:solidFill>
              </a:rPr>
              <a:t>So do others.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x-none" altLang="x-none" sz="1900" dirty="0">
                <a:solidFill>
                  <a:srgbClr val="284881"/>
                </a:solidFill>
              </a:rPr>
              <a:t>Estimated economic impact from Biotech convention: $40 MILLION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67" y="2066991"/>
            <a:ext cx="3145140" cy="38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Urgent Action Needed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KUSI Biotech Conference_trimm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399" y="1826097"/>
            <a:ext cx="73406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4028"/>
            <a:ext cx="7785847" cy="482417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H="1">
            <a:off x="12550588" y="4491317"/>
            <a:ext cx="149411" cy="1362638"/>
          </a:xfrm>
        </p:spPr>
        <p:txBody>
          <a:bodyPr anchor="t" anchorCtr="0">
            <a:noAutofit/>
          </a:bodyPr>
          <a:lstStyle/>
          <a:p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3000" dirty="0"/>
              <a:t>Urgent Action Needed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9517" y="1871580"/>
            <a:ext cx="575290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Convention Centers </a:t>
            </a:r>
          </a:p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Total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Function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Space</a:t>
            </a:r>
          </a:p>
          <a:p>
            <a:pPr algn="ctr"/>
            <a:r>
              <a:rPr lang="en-US" sz="1300" b="1" dirty="0" smtClean="0">
                <a:latin typeface="Arial" charset="0"/>
                <a:ea typeface="Arial" charset="0"/>
                <a:cs typeface="Arial" charset="0"/>
              </a:rPr>
              <a:t>+ sq. ft. under construction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3684" y="1898316"/>
            <a:ext cx="42912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latin typeface="Arial"/>
                <a:cs typeface="Arial"/>
              </a:rPr>
              <a:t>Direct competitors </a:t>
            </a:r>
            <a:r>
              <a:rPr lang="en-US" sz="2400" b="1" dirty="0">
                <a:latin typeface="Arial"/>
                <a:cs typeface="Arial"/>
              </a:rPr>
              <a:t>are </a:t>
            </a:r>
            <a:r>
              <a:rPr lang="en-US" sz="2400" b="1" dirty="0" smtClean="0">
                <a:latin typeface="Arial"/>
                <a:cs typeface="Arial"/>
              </a:rPr>
              <a:t>ALL larger and expanding NOW!</a:t>
            </a:r>
            <a:r>
              <a:rPr lang="en-US" sz="2400" b="1" dirty="0">
                <a:latin typeface="Arial"/>
                <a:cs typeface="Arial"/>
              </a:rPr>
              <a:t> </a:t>
            </a:r>
          </a:p>
          <a:p>
            <a:pPr lvl="0"/>
            <a:endParaRPr lang="en-US" sz="2400" b="1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lvl="0"/>
            <a:r>
              <a:rPr lang="en-US" sz="2400" b="1" dirty="0" smtClean="0">
                <a:solidFill>
                  <a:srgbClr val="C00000"/>
                </a:solidFill>
                <a:latin typeface="Arial"/>
                <a:cs typeface="Arial"/>
              </a:rPr>
              <a:t>We </a:t>
            </a:r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are LOSING the </a:t>
            </a:r>
            <a:r>
              <a:rPr lang="en-US" sz="2400" b="1" dirty="0" smtClean="0">
                <a:solidFill>
                  <a:srgbClr val="C00000"/>
                </a:solidFill>
                <a:latin typeface="Arial"/>
                <a:cs typeface="Arial"/>
              </a:rPr>
              <a:t>Race and TOT Revenues!</a:t>
            </a:r>
          </a:p>
          <a:p>
            <a:pPr lvl="0"/>
            <a:endParaRPr lang="en-US" sz="2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lvl="0"/>
            <a:r>
              <a:rPr lang="en-US" sz="2400" b="1" dirty="0" smtClean="0">
                <a:solidFill>
                  <a:srgbClr val="C00000"/>
                </a:solidFill>
                <a:latin typeface="Arial"/>
                <a:cs typeface="Arial"/>
              </a:rPr>
              <a:t>Urgent Action </a:t>
            </a:r>
            <a:r>
              <a:rPr lang="en-US" sz="2400" b="1" dirty="0">
                <a:solidFill>
                  <a:srgbClr val="C00000"/>
                </a:solidFill>
                <a:latin typeface="Arial"/>
                <a:cs typeface="Arial"/>
              </a:rPr>
              <a:t>is N</a:t>
            </a:r>
            <a:r>
              <a:rPr lang="en-US" sz="2400" b="1" dirty="0" smtClean="0">
                <a:solidFill>
                  <a:srgbClr val="C00000"/>
                </a:solidFill>
                <a:latin typeface="Arial"/>
                <a:cs typeface="Arial"/>
              </a:rPr>
              <a:t>eeded!</a:t>
            </a:r>
            <a:endParaRPr lang="en-US" sz="2400" b="1" dirty="0">
              <a:solidFill>
                <a:srgbClr val="C00000"/>
              </a:solidFill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9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27800"/>
            <a:ext cx="4572000" cy="3227295"/>
          </a:xfrm>
        </p:spPr>
        <p:txBody>
          <a:bodyPr anchor="t" anchorCtr="0">
            <a:noAutofit/>
          </a:bodyPr>
          <a:lstStyle/>
          <a:p>
            <a:r>
              <a:rPr lang="en-US" sz="1600" dirty="0" smtClean="0">
                <a:solidFill>
                  <a:srgbClr val="284881"/>
                </a:solidFill>
              </a:rPr>
              <a:t>Our </a:t>
            </a:r>
            <a:r>
              <a:rPr lang="en-US" sz="1600" dirty="0">
                <a:solidFill>
                  <a:srgbClr val="284881"/>
                </a:solidFill>
              </a:rPr>
              <a:t>test of a potential measure to raise the tourism occupancy tax (TOT) shows 66.5% currently voting “yes.” Opposition stands at </a:t>
            </a:r>
            <a:r>
              <a:rPr lang="en-US" sz="1600" dirty="0" smtClean="0">
                <a:solidFill>
                  <a:srgbClr val="284881"/>
                </a:solidFill>
              </a:rPr>
              <a:t>26.5%</a:t>
            </a:r>
            <a:r>
              <a:rPr lang="en-US" sz="1600" dirty="0">
                <a:solidFill>
                  <a:srgbClr val="284881"/>
                </a:solidFill>
              </a:rPr>
              <a:t>. Passage requires two-thirds support. </a:t>
            </a:r>
            <a:endParaRPr lang="en-US" sz="1600" dirty="0" smtClean="0">
              <a:solidFill>
                <a:srgbClr val="284881"/>
              </a:solidFill>
            </a:endParaRPr>
          </a:p>
          <a:p>
            <a:r>
              <a:rPr lang="en-US" sz="1300" i="1" dirty="0"/>
              <a:t>Q. S</a:t>
            </a:r>
            <a:r>
              <a:rPr lang="en-US" sz="1300" i="1" dirty="0" smtClean="0"/>
              <a:t>ome </a:t>
            </a:r>
            <a:r>
              <a:rPr lang="en-US" sz="1300" i="1" dirty="0"/>
              <a:t>people have been talking about a ballot measure that would raise the tax paid by San Diego’s overnight visitors in order to fund projects and programs in San Diego</a:t>
            </a:r>
            <a:r>
              <a:rPr lang="en-US" sz="1300" i="1" dirty="0" smtClean="0"/>
              <a:t>. </a:t>
            </a:r>
            <a:r>
              <a:rPr lang="en-US" sz="1300" i="1" dirty="0"/>
              <a:t>It reads: Raises the city of San Diego’s Transient Occupancy Tax (TOT) paid by overnight lodging facilities 1 to 3 percent depending on where the </a:t>
            </a:r>
            <a:r>
              <a:rPr lang="en-US" sz="1300" i="1" dirty="0" smtClean="0"/>
              <a:t>lodging facility </a:t>
            </a:r>
            <a:r>
              <a:rPr lang="en-US" sz="1300" i="1" dirty="0"/>
              <a:t>is located, and earmarks those funds to </a:t>
            </a:r>
            <a:r>
              <a:rPr lang="en-US" sz="1300" i="1" dirty="0" smtClean="0"/>
              <a:t>modernize </a:t>
            </a:r>
            <a:r>
              <a:rPr lang="en-US" sz="1300" i="1" dirty="0"/>
              <a:t>and expand the San Diego Convention Center as well as pay for city street repairs and improvements, and programs to reduce homelessness while requiring an </a:t>
            </a:r>
            <a:r>
              <a:rPr lang="en-US" sz="1300" i="1" dirty="0" smtClean="0"/>
              <a:t>annual </a:t>
            </a:r>
            <a:r>
              <a:rPr lang="en-US" sz="1300" i="1" dirty="0"/>
              <a:t>independent audit of expenditures. If this measure were </a:t>
            </a:r>
            <a:r>
              <a:rPr lang="en-US" sz="1300" i="1" dirty="0" smtClean="0"/>
              <a:t>on </a:t>
            </a:r>
            <a:r>
              <a:rPr lang="en-US" sz="1300" i="1" dirty="0"/>
              <a:t>the </a:t>
            </a:r>
            <a:r>
              <a:rPr lang="en-US" sz="1300" i="1" dirty="0" smtClean="0"/>
              <a:t>ballot</a:t>
            </a:r>
            <a:r>
              <a:rPr lang="en-US" sz="1300" i="1" dirty="0"/>
              <a:t> </a:t>
            </a:r>
            <a:r>
              <a:rPr lang="en-US" sz="1300" i="1" dirty="0" smtClean="0"/>
              <a:t>would </a:t>
            </a:r>
            <a:r>
              <a:rPr lang="en-US" sz="1300" i="1" dirty="0"/>
              <a:t>you vote </a:t>
            </a:r>
            <a:r>
              <a:rPr lang="en-US" sz="1300" i="1" dirty="0" smtClean="0"/>
              <a:t>yes to </a:t>
            </a:r>
            <a:r>
              <a:rPr lang="en-US" sz="1300" i="1" dirty="0"/>
              <a:t>approve </a:t>
            </a:r>
            <a:r>
              <a:rPr lang="en-US" sz="1300" i="1" dirty="0" smtClean="0"/>
              <a:t>it </a:t>
            </a:r>
            <a:r>
              <a:rPr lang="en-US" sz="1300" i="1" dirty="0"/>
              <a:t>or </a:t>
            </a:r>
            <a:r>
              <a:rPr lang="en-US" sz="1300" i="1" dirty="0" smtClean="0"/>
              <a:t>no </a:t>
            </a:r>
            <a:r>
              <a:rPr lang="en-US" sz="1300" i="1" dirty="0"/>
              <a:t>to reject it?</a:t>
            </a:r>
          </a:p>
          <a:p>
            <a:r>
              <a:rPr lang="en-US" sz="1300" i="1" dirty="0" smtClean="0"/>
              <a:t>  </a:t>
            </a:r>
            <a:endParaRPr lang="en-US" sz="1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863" y="1667907"/>
            <a:ext cx="4597400" cy="3371988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i="1" dirty="0"/>
              <a:t> </a:t>
            </a:r>
            <a:r>
              <a:rPr lang="x-none" altLang="x-none" sz="2000" b="1" u="sng" dirty="0" smtClean="0">
                <a:solidFill>
                  <a:srgbClr val="284881"/>
                </a:solidFill>
              </a:rPr>
              <a:t>Competitive </a:t>
            </a:r>
            <a:r>
              <a:rPr lang="x-none" altLang="x-none" sz="2000" b="1" u="sng" dirty="0">
                <a:solidFill>
                  <a:srgbClr val="284881"/>
                </a:solidFill>
              </a:rPr>
              <a:t>Edge </a:t>
            </a:r>
            <a:r>
              <a:rPr lang="en-US" altLang="x-none" sz="2000" b="1" u="sng" dirty="0" smtClean="0">
                <a:solidFill>
                  <a:srgbClr val="284881"/>
                </a:solidFill>
              </a:rPr>
              <a:t>Survey </a:t>
            </a:r>
            <a:r>
              <a:rPr lang="x-none" altLang="x-none" sz="2000" b="1" u="sng" dirty="0" smtClean="0">
                <a:solidFill>
                  <a:srgbClr val="284881"/>
                </a:solidFill>
              </a:rPr>
              <a:t>Results</a:t>
            </a:r>
            <a:endParaRPr lang="en-US" altLang="x-none" b="0" dirty="0" smtClean="0">
              <a:solidFill>
                <a:srgbClr val="284881"/>
              </a:solidFill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x-none" altLang="x-none" sz="1600" b="0" dirty="0" smtClean="0">
                <a:solidFill>
                  <a:srgbClr val="284881"/>
                </a:solidFill>
              </a:rPr>
              <a:t>WINS </a:t>
            </a:r>
            <a:r>
              <a:rPr lang="x-none" altLang="x-none" sz="1600" b="0" dirty="0">
                <a:solidFill>
                  <a:srgbClr val="284881"/>
                </a:solidFill>
              </a:rPr>
              <a:t>in </a:t>
            </a:r>
            <a:r>
              <a:rPr lang="x-none" altLang="x-none" sz="1600" b="0" dirty="0" smtClean="0">
                <a:solidFill>
                  <a:srgbClr val="284881"/>
                </a:solidFill>
              </a:rPr>
              <a:t>November 2017</a:t>
            </a:r>
            <a:r>
              <a:rPr lang="en-US" altLang="x-none" sz="1600" b="0" dirty="0" smtClean="0">
                <a:solidFill>
                  <a:srgbClr val="284881"/>
                </a:solidFill>
              </a:rPr>
              <a:t>.</a:t>
            </a:r>
            <a:endParaRPr lang="x-none" altLang="x-none" sz="1600" b="0" dirty="0">
              <a:solidFill>
                <a:srgbClr val="284881"/>
              </a:solidFill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x-none" altLang="x-none" sz="1600" b="0" dirty="0">
                <a:solidFill>
                  <a:srgbClr val="284881"/>
                </a:solidFill>
              </a:rPr>
              <a:t>NO voters moveable based on “Tourism </a:t>
            </a:r>
            <a:r>
              <a:rPr lang="x-none" altLang="x-none" sz="1600" b="0" dirty="0" smtClean="0">
                <a:solidFill>
                  <a:srgbClr val="284881"/>
                </a:solidFill>
              </a:rPr>
              <a:t>Support</a:t>
            </a:r>
            <a:r>
              <a:rPr lang="en-US" altLang="x-none" sz="1600" b="0" dirty="0" smtClean="0">
                <a:solidFill>
                  <a:srgbClr val="284881"/>
                </a:solidFill>
              </a:rPr>
              <a:t>,” which is critical for voter approval.</a:t>
            </a:r>
            <a:endParaRPr lang="en-US" altLang="x-none" sz="1600" b="0" dirty="0">
              <a:solidFill>
                <a:srgbClr val="284881"/>
              </a:solidFill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altLang="x-none" sz="1600" b="0" dirty="0" smtClean="0">
                <a:solidFill>
                  <a:srgbClr val="284881"/>
                </a:solidFill>
              </a:rPr>
              <a:t>71% of those surveyed said the fact that lodging and tourism officials are sponsoring the measure to grow SD’s tourism economy, reduce homelessness and fix roads is a good reason to vote for it.</a:t>
            </a:r>
            <a:endParaRPr lang="x-none" altLang="x-none" sz="1600" b="0" dirty="0">
              <a:solidFill>
                <a:srgbClr val="284881"/>
              </a:solidFill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altLang="x-none" sz="1600" b="0" dirty="0" smtClean="0">
                <a:solidFill>
                  <a:srgbClr val="284881"/>
                </a:solidFill>
              </a:rPr>
              <a:t>YES votes </a:t>
            </a:r>
            <a:r>
              <a:rPr lang="x-none" altLang="x-none" sz="1600" b="0" dirty="0" smtClean="0">
                <a:solidFill>
                  <a:srgbClr val="284881"/>
                </a:solidFill>
              </a:rPr>
              <a:t>can</a:t>
            </a:r>
            <a:r>
              <a:rPr lang="en-US" altLang="x-none" sz="1600" b="0" dirty="0" smtClean="0">
                <a:solidFill>
                  <a:srgbClr val="284881"/>
                </a:solidFill>
              </a:rPr>
              <a:t> extend into the 70s, </a:t>
            </a:r>
            <a:r>
              <a:rPr lang="x-none" altLang="x-none" sz="1600" b="0" dirty="0" smtClean="0">
                <a:solidFill>
                  <a:srgbClr val="284881"/>
                </a:solidFill>
              </a:rPr>
              <a:t>unlike </a:t>
            </a:r>
            <a:r>
              <a:rPr lang="x-none" altLang="x-none" sz="1600" b="0" dirty="0">
                <a:solidFill>
                  <a:srgbClr val="284881"/>
                </a:solidFill>
              </a:rPr>
              <a:t>other </a:t>
            </a:r>
            <a:r>
              <a:rPr lang="x-none" altLang="x-none" sz="1600" b="0" dirty="0" smtClean="0">
                <a:solidFill>
                  <a:srgbClr val="284881"/>
                </a:solidFill>
              </a:rPr>
              <a:t>tax</a:t>
            </a:r>
            <a:r>
              <a:rPr lang="en-US" altLang="x-none" sz="1600" b="0" dirty="0" smtClean="0">
                <a:solidFill>
                  <a:srgbClr val="284881"/>
                </a:solidFill>
              </a:rPr>
              <a:t> measures.</a:t>
            </a:r>
            <a:endParaRPr lang="x-none" altLang="x-none" sz="1600" b="0" dirty="0">
              <a:solidFill>
                <a:srgbClr val="284881"/>
              </a:solidFill>
            </a:endParaRPr>
          </a:p>
          <a:p>
            <a:pPr>
              <a:lnSpc>
                <a:spcPct val="100000"/>
              </a:lnSpc>
            </a:pPr>
            <a:endParaRPr lang="en-US" sz="1300" i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San Diego Tourism Coalition #</a:t>
            </a:r>
            <a:r>
              <a:rPr lang="en-US" i="1" dirty="0" smtClean="0"/>
              <a:t>JobsStreetsPeople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928207"/>
          </a:xfrm>
        </p:spPr>
        <p:txBody>
          <a:bodyPr>
            <a:normAutofit/>
          </a:bodyPr>
          <a:lstStyle/>
          <a:p>
            <a:r>
              <a:rPr lang="en-US" sz="2800" dirty="0"/>
              <a:t>TOT for Jobs, Streets &amp; People </a:t>
            </a:r>
            <a:r>
              <a:rPr lang="en-US" sz="2800" dirty="0" smtClean="0"/>
              <a:t>WINS THIS NOVEMBER</a:t>
            </a:r>
            <a:endParaRPr lang="en-US" sz="3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39" y="5041782"/>
            <a:ext cx="9265257" cy="14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.potx" id="{FE35DD5A-B687-4161-B4D9-35484B75A379}" vid="{5DB76398-B2EF-4269-B3B2-C0E4C29F3554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1087</Words>
  <Application>Microsoft Macintosh PowerPoint</Application>
  <PresentationFormat>Custom</PresentationFormat>
  <Paragraphs>126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Sales Direction 16X9</vt:lpstr>
      <vt:lpstr>Overview </vt:lpstr>
      <vt:lpstr>Proposition L – Red Herring</vt:lpstr>
      <vt:lpstr>Tourism Supports City – City Should Support Tourism</vt:lpstr>
      <vt:lpstr>Urgent Action Needed</vt:lpstr>
      <vt:lpstr>Urgent Action Needed</vt:lpstr>
      <vt:lpstr>Urgent Action Needed</vt:lpstr>
      <vt:lpstr>Urgent Action Needed</vt:lpstr>
      <vt:lpstr>Urgent Action Needed</vt:lpstr>
      <vt:lpstr>TOT for Jobs, Streets &amp; People WINS THIS NOVEMBER</vt:lpstr>
      <vt:lpstr>Citywide Street Repairs: #1 Public Concern</vt:lpstr>
      <vt:lpstr>Homelessness: #2 Public Concern</vt:lpstr>
      <vt:lpstr>TOT for Homeless Only – D.O.A. </vt:lpstr>
      <vt:lpstr>Will You Represent Community Interest or a Special Interest? </vt:lpstr>
      <vt:lpstr>Will You Represent Community Interest or a Special Interest? </vt:lpstr>
      <vt:lpstr>Will You Represent Community Interest or a Special Interest?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/>
  <cp:lastModifiedBy>Anthony Manolatos</cp:lastModifiedBy>
  <cp:revision>86</cp:revision>
  <dcterms:created xsi:type="dcterms:W3CDTF">2012-08-30T21:52:00Z</dcterms:created>
  <dcterms:modified xsi:type="dcterms:W3CDTF">2017-06-12T03:47:09Z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0x0101007C1D5F340F01F94FA2FD29A5E6DC872E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